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Montserrat SemiBold"/>
      <p:regular r:id="rId17"/>
      <p:bold r:id="rId18"/>
      <p:italic r:id="rId19"/>
      <p:boldItalic r:id="rId20"/>
    </p:embeddedFon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Italic.fntdata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SemiBold-regular.fntdata"/><Relationship Id="rId16" Type="http://schemas.openxmlformats.org/officeDocument/2006/relationships/slide" Target="slides/slide12.xml"/><Relationship Id="rId19" Type="http://schemas.openxmlformats.org/officeDocument/2006/relationships/font" Target="fonts/MontserratSemiBold-italic.fntdata"/><Relationship Id="rId18" Type="http://schemas.openxmlformats.org/officeDocument/2006/relationships/font" Target="fonts/Montserrat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a59f2026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aa59f2026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a65708ea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a65708ea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aa65708ea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5414ecbc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5414ecbc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a5414ecbc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a59f2026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aa59f2026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aa59f2026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a5414ecb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a5414ecb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aa5414ecb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a5414ecb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a5414ecb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aa5414ecb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a5414ecbc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a5414ecbc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aa5414ecbc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5414ecbc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5414ecbc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aa5414ecbc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5414ecb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5414ecb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a5414ecbc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a5414ecbc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a5414ecbc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2aa5414ecbc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a5414ecbc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a5414ecbc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aa5414ecbc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a5414ecbc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a5414ecbc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aa5414ecbc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Google Shape;20;p3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Google Shape;24;p4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1719473" y="932990"/>
            <a:ext cx="3989645" cy="3989645"/>
          </a:xfrm>
          <a:prstGeom prst="frame">
            <a:avLst>
              <a:gd fmla="val 1429" name="adj1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1270764" y="1475302"/>
            <a:ext cx="3989645" cy="3989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>
            <p:ph idx="2" type="pic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6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solidFill>
          <a:srgbClr val="26262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Google Shape;39;p7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>
            <p:ph idx="2" type="pic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2" name="Google Shape;42;p8"/>
          <p:cNvSpPr/>
          <p:nvPr>
            <p:ph idx="3" type="pic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3" name="Google Shape;43;p8"/>
          <p:cNvSpPr/>
          <p:nvPr>
            <p:ph idx="4" type="pic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4" name="Google Shape;44;p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" name="Google Shape;46;p8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CHARLES K SMITH</a:t>
            </a:r>
            <a:endParaRPr sz="1600">
              <a:solidFill>
                <a:srgbClr val="3F3F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General Manager</a:t>
            </a:r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DELTON R SMITH</a:t>
            </a:r>
            <a:endParaRPr/>
          </a:p>
        </p:txBody>
      </p:sp>
      <p:sp>
        <p:nvSpPr>
          <p:cNvPr id="50" name="Google Shape;50;p8"/>
          <p:cNvSpPr txBox="1"/>
          <p:nvPr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Chief Excutive Officer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BRENNAN SMITH</a:t>
            </a:r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Creative Director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b="1" i="0" sz="4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595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 amt="90000"/>
          </a:blip>
          <a:srcRect b="25738" l="0" r="0" t="0"/>
          <a:stretch/>
        </p:blipFill>
        <p:spPr>
          <a:xfrm>
            <a:off x="-60725" y="0"/>
            <a:ext cx="123134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 rot="899639">
            <a:off x="3959580" y="2819472"/>
            <a:ext cx="1079556" cy="1079556"/>
          </a:xfrm>
          <a:prstGeom prst="rect">
            <a:avLst/>
          </a:prstGeom>
          <a:noFill/>
          <a:ln cap="flat" cmpd="sng" w="762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4184250" y="2828700"/>
            <a:ext cx="382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XP</a:t>
            </a:r>
            <a:r>
              <a:rPr b="1" lang="en-US" sz="72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anse</a:t>
            </a:r>
            <a:endParaRPr b="1" sz="48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22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25" y="2512422"/>
            <a:ext cx="5124501" cy="37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925" y="434025"/>
            <a:ext cx="5391775" cy="39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ЦЕН ЭКСПЛУАТАЦИИ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79247"/>
            <a:ext cx="5418475" cy="3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742250" y="475825"/>
            <a:ext cx="76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4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875" y="1666875"/>
            <a:ext cx="3524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4685450" y="5367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ГИТХАБ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 amt="70000"/>
          </a:blip>
          <a:srcRect b="2143" l="0" r="0" t="0"/>
          <a:stretch/>
        </p:blipFill>
        <p:spPr>
          <a:xfrm>
            <a:off x="5400" y="-38100"/>
            <a:ext cx="12186600" cy="68960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82" name="Google Shape;82;p14"/>
          <p:cNvSpPr txBox="1"/>
          <p:nvPr/>
        </p:nvSpPr>
        <p:spPr>
          <a:xfrm>
            <a:off x="331300" y="231900"/>
            <a:ext cx="36003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НАША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07500" y="1789050"/>
            <a:ext cx="1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СОСТАВ</a:t>
            </a:r>
            <a:endParaRPr sz="1500">
              <a:solidFill>
                <a:srgbClr val="C15454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 rot="899926">
            <a:off x="5158866" y="-323194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4"/>
          <p:cNvSpPr/>
          <p:nvPr/>
        </p:nvSpPr>
        <p:spPr>
          <a:xfrm rot="899926">
            <a:off x="11920816" y="14461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/>
          <p:nvPr/>
        </p:nvSpPr>
        <p:spPr>
          <a:xfrm rot="899926">
            <a:off x="-397134" y="52659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1221912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127949" y="54076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РУКОВОДИТЕЛЬ ПРОЕКТА, ИНЖЕНЕР В KSP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051725" y="4913200"/>
            <a:ext cx="25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ФРОЛОВ В.В.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27541" t="0"/>
          <a:stretch/>
        </p:blipFill>
        <p:spPr>
          <a:xfrm>
            <a:off x="1403725" y="2887875"/>
            <a:ext cx="1736451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93" name="Google Shape;93;p14"/>
          <p:cNvSpPr/>
          <p:nvPr/>
        </p:nvSpPr>
        <p:spPr>
          <a:xfrm>
            <a:off x="3992937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292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992549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9629375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428850" y="4913200"/>
            <a:ext cx="36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МЕЛЬНИКОВА Н.И.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5975" y="4913200"/>
            <a:ext cx="24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ЖГЕНТИ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Д.Н.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648425" y="4913200"/>
            <a:ext cx="21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ГАНЯК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А.О.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90247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538924" y="5386875"/>
            <a:ext cx="2175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ГЛАВНЫЙ ПРОГРАММИСТ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14879" l="0" r="0" t="0"/>
          <a:stretch/>
        </p:blipFill>
        <p:spPr>
          <a:xfrm>
            <a:off x="9461975" y="2887875"/>
            <a:ext cx="2481300" cy="21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02912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375" y="2887875"/>
            <a:ext cx="1994100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pic>
        <p:nvPicPr>
          <p:cNvPr id="104" name="Google Shape;1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650" y="2920400"/>
            <a:ext cx="2250851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2910000" y="629450"/>
            <a:ext cx="636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И ЗАДАЧИ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311425" y="1855325"/>
            <a:ext cx="114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ПРОЕКТА: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МОДЕЛИРОВАНИЕ ОДНОСТУПЕНЧАТОЙ КОСМИЧЕСКОЙ СИСТЕМЫ БЕЗ РАКЕТЫ-НОСИТЕЛЯ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4" name="Google Shape;114;p15"/>
          <p:cNvSpPr/>
          <p:nvPr/>
        </p:nvSpPr>
        <p:spPr>
          <a:xfrm rot="899926">
            <a:off x="2607841" y="65348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 rot="899926">
            <a:off x="11672366" y="32794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 rot="899926">
            <a:off x="-457584" y="9589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311425" y="2604050"/>
            <a:ext cx="113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МИССИИ: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ВЫВОД НА ОРБИТУ ЛЕТАТЕЛЬНОГО АППАРАТА БЕЗ РАКЕТЫ-НОСИТЕЛЯ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11425" y="3198150"/>
            <a:ext cx="12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ЗАДАЧИ</a:t>
            </a: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38100" y="3792250"/>
            <a:ext cx="895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-ИЗУЧИТЬ ИНФОРМАЦИЮ ПО ТЕМЕ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ЛЕТАТЕЛЬНЫЙ АППАРАТ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ФИЗИЧЕСКОЮ И МАТЕМАТИЧЕСКУЮ МОДЕЛИ ДЛЯ ОПИСАНИЯ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-ПРОИЗВЕСТИ ЗАПУСК ЛЕТАТЕЛЬНОГО АППАРАТА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-ВЫГРУЗИТЬ ДАННЫЕ, ОПИСАТЬ ПРОГРАММНУЮ РЕАЛИЗАЦИЮ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-ИССЛЕДОВАТЬ МОДЕЛЬ АППАРАТА В СРЕДЕ OPENFOAM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-ПОСЧИТАТЬ АЭРОДИНАМИЧЕСКОЕ СОПРОТИВЛЕНИЕ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-ПРЕДСКАЗАТЬ ПОДЪЕМНУЮ СИЛУ И ХАРАКТЕРИСТИЧЕСКУЮ СКОРОСТЬ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-ОФОРМИТЬ ОТЧЕТ О ПРОДЕЛАННОЙ РАБОТЕ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1899475" y="668125"/>
            <a:ext cx="913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ПРЕИМУЩЕСТВА SSTO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899926">
            <a:off x="-359059" y="5602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 rot="899926">
            <a:off x="11844191" y="18271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/>
          <p:nvPr/>
        </p:nvSpPr>
        <p:spPr>
          <a:xfrm rot="899926">
            <a:off x="-92009" y="6382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6035700" y="4135450"/>
            <a:ext cx="5064900" cy="885900"/>
            <a:chOff x="613775" y="2907475"/>
            <a:chExt cx="5064900" cy="885900"/>
          </a:xfrm>
        </p:grpSpPr>
        <p:sp>
          <p:nvSpPr>
            <p:cNvPr id="135" name="Google Shape;135;p16"/>
            <p:cNvSpPr/>
            <p:nvPr/>
          </p:nvSpPr>
          <p:spPr>
            <a:xfrm>
              <a:off x="613775" y="290747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1532525" y="3127550"/>
              <a:ext cx="322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УПРОЩЕНИЕ ЗАПУСКА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6035700" y="1836638"/>
            <a:ext cx="5064900" cy="885900"/>
            <a:chOff x="6035700" y="1836638"/>
            <a:chExt cx="5064900" cy="885900"/>
          </a:xfrm>
        </p:grpSpPr>
        <p:sp>
          <p:nvSpPr>
            <p:cNvPr id="138" name="Google Shape;138;p16"/>
            <p:cNvSpPr/>
            <p:nvPr/>
          </p:nvSpPr>
          <p:spPr>
            <a:xfrm>
              <a:off x="6035700" y="1836638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6120300" y="2048738"/>
              <a:ext cx="48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ЭКОНОМИЧЕСКАЯ ЭФФЕКТИВНОСТЬ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6035700" y="2986038"/>
            <a:ext cx="5064900" cy="885900"/>
            <a:chOff x="6035700" y="3931013"/>
            <a:chExt cx="5064900" cy="885900"/>
          </a:xfrm>
        </p:grpSpPr>
        <p:sp>
          <p:nvSpPr>
            <p:cNvPr id="141" name="Google Shape;141;p16"/>
            <p:cNvSpPr/>
            <p:nvPr/>
          </p:nvSpPr>
          <p:spPr>
            <a:xfrm>
              <a:off x="6035700" y="3931013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6461850" y="4143125"/>
              <a:ext cx="436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УМЕНЬШЕНИЕ ВРЕДА ПРИРОДЕ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6035700" y="5284850"/>
            <a:ext cx="5064900" cy="885900"/>
            <a:chOff x="537575" y="5032225"/>
            <a:chExt cx="5064900" cy="885900"/>
          </a:xfrm>
        </p:grpSpPr>
        <p:sp>
          <p:nvSpPr>
            <p:cNvPr id="144" name="Google Shape;144;p16"/>
            <p:cNvSpPr/>
            <p:nvPr/>
          </p:nvSpPr>
          <p:spPr>
            <a:xfrm>
              <a:off x="537575" y="503222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41225" y="5244325"/>
              <a:ext cx="42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БЫСТРЫЙ ПОВТОРНЫЙ ЗАПУСК</a:t>
              </a: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25867" r="32592" t="0"/>
          <a:stretch/>
        </p:blipFill>
        <p:spPr>
          <a:xfrm>
            <a:off x="1058675" y="1806700"/>
            <a:ext cx="3993104" cy="4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367825" y="227500"/>
            <a:ext cx="913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МОДЕЛИРОВАНИЕ          АППАРАТА В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KSP</a:t>
            </a:r>
            <a:endParaRPr>
              <a:solidFill>
                <a:srgbClr val="C15454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 rot="899926">
            <a:off x="11696391" y="3518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7"/>
          <p:cNvSpPr/>
          <p:nvPr/>
        </p:nvSpPr>
        <p:spPr>
          <a:xfrm rot="899926">
            <a:off x="-551834" y="510168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 rot="899926">
            <a:off x="9581091" y="-272769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7"/>
          <p:cNvSpPr/>
          <p:nvPr/>
        </p:nvSpPr>
        <p:spPr>
          <a:xfrm rot="-2158407">
            <a:off x="2933553" y="26294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/>
          <p:nvPr/>
        </p:nvSpPr>
        <p:spPr>
          <a:xfrm rot="1096466">
            <a:off x="9320222" y="44249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750" y="2530598"/>
            <a:ext cx="6076725" cy="3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169" name="Google Shape;169;p18"/>
          <p:cNvSpPr txBox="1"/>
          <p:nvPr/>
        </p:nvSpPr>
        <p:spPr>
          <a:xfrm>
            <a:off x="627900" y="227500"/>
            <a:ext cx="10936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МОДЕЛИ В СРЕДЕ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OPENFOAM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rot="-2116191">
            <a:off x="473536" y="3656917"/>
            <a:ext cx="1865167" cy="1865167"/>
          </a:xfrm>
          <a:prstGeom prst="rect">
            <a:avLst/>
          </a:prstGeom>
          <a:noFill/>
          <a:ln cap="flat" cmpd="sng" w="15240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/>
          <p:nvPr/>
        </p:nvSpPr>
        <p:spPr>
          <a:xfrm rot="-2158407">
            <a:off x="5070478" y="27056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8"/>
          <p:cNvSpPr/>
          <p:nvPr/>
        </p:nvSpPr>
        <p:spPr>
          <a:xfrm rot="1096466">
            <a:off x="5427397" y="50093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26674" r="28623" t="12739"/>
          <a:stretch/>
        </p:blipFill>
        <p:spPr>
          <a:xfrm>
            <a:off x="1496375" y="2119900"/>
            <a:ext cx="5019274" cy="4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627900" y="243925"/>
            <a:ext cx="7687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ПРОГРАММНАЯ РЕАЛИЗАЦИЯ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9"/>
          <p:cNvSpPr txBox="1"/>
          <p:nvPr/>
        </p:nvSpPr>
        <p:spPr>
          <a:xfrm>
            <a:off x="636100" y="1888450"/>
            <a:ext cx="51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ПОЛЕТА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5">
            <a:alphaModFix/>
          </a:blip>
          <a:srcRect b="0" l="0" r="3938" t="0"/>
          <a:stretch/>
        </p:blipFill>
        <p:spPr>
          <a:xfrm>
            <a:off x="452800" y="3099700"/>
            <a:ext cx="6183925" cy="33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6">
            <a:alphaModFix/>
          </a:blip>
          <a:srcRect b="0" l="0" r="5419" t="0"/>
          <a:stretch/>
        </p:blipFill>
        <p:spPr>
          <a:xfrm>
            <a:off x="6843375" y="691048"/>
            <a:ext cx="5157299" cy="3647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3" name="Google Shape;193;p20"/>
          <p:cNvPicPr preferRelativeResize="0"/>
          <p:nvPr/>
        </p:nvPicPr>
        <p:blipFill rotWithShape="1">
          <a:blip r:embed="rId3">
            <a:alphaModFix amt="60000"/>
          </a:blip>
          <a:srcRect b="0" l="3762" r="0" t="0"/>
          <a:stretch/>
        </p:blipFill>
        <p:spPr>
          <a:xfrm>
            <a:off x="2700" y="0"/>
            <a:ext cx="12186602" cy="68579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194" name="Google Shape;194;p20"/>
          <p:cNvSpPr txBox="1"/>
          <p:nvPr/>
        </p:nvSpPr>
        <p:spPr>
          <a:xfrm>
            <a:off x="2253700" y="161825"/>
            <a:ext cx="9756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                  КОЭФФИЦИЕНТА </a:t>
            </a: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АЭРОДИНАМИЧЕСКОГО СОПРОТИВЛЕНИЯ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50" y="2446125"/>
            <a:ext cx="5402049" cy="39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29548"/>
            <a:ext cx="5511124" cy="41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525" y="364900"/>
            <a:ext cx="5321225" cy="37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Hexon-Tosc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